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Thin"/>
      <p:regular r:id="rId44"/>
      <p:bold r:id="rId45"/>
      <p:italic r:id="rId46"/>
      <p:boldItalic r:id="rId47"/>
    </p:embeddedFont>
    <p:embeddedFont>
      <p:font typeface="Oswald Regular"/>
      <p:regular r:id="rId48"/>
      <p:bold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Open Sans ExtraBold"/>
      <p:bold r:id="rId54"/>
      <p:boldItalic r:id="rId55"/>
    </p:embeddedFont>
    <p:embeddedFont>
      <p:font typeface="Oswald"/>
      <p:regular r:id="rId56"/>
      <p:bold r:id="rId57"/>
    </p:embeddedFont>
    <p:embeddedFont>
      <p:font typeface="Open Sans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015834-D36C-43CA-B237-D880D5F3BA2B}">
  <a:tblStyle styleId="{4F015834-D36C-43CA-B237-D880D5F3BA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Thin-regular.fntdata"/><Relationship Id="rId43" Type="http://schemas.openxmlformats.org/officeDocument/2006/relationships/slide" Target="slides/slide38.xml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Regular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Oswald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OpenSansExtraBold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ExtraBold-bold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58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d4170e8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d4170e8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2057f2f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2057f2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2057f2f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2057f2f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2057f2f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2057f2f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b516be32a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b516be32a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2057f2f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2057f2f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2057f2fb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2057f2f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2057f2fb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2057f2fb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2057f2fb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2057f2fb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2057f2fb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2057f2fb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2057f2fb2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c2057f2fb2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516be32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b516be32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2057f2fb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c2057f2fb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c2057f2fb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2057f2fb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c2057f2fb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c2057f2fb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2057f2fb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c2057f2fb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c2057f2fb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b516be32a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b516be32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16be32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16be32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b516be32a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b516be32a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516be32a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516be32a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572fb6ed_2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572fb6ed_2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1be4f1d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41be4f1d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b516be32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b516be32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b516be32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b516be32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5b59fe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55b59fe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572fb6ed_2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572fb6ed_2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572fb6ed_2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572fb6ed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572fb6ed_2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572fb6ed_2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b516be32a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b516be32a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572fb6ed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572fb6ed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72fb6ed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572fb6ed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72fb6ed_2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72fb6ed_2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4170e8b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4170e8b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b516be32a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b516be32a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b516be32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b516be32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55b59fe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55b59fe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55b59fe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55b59fe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516be32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b516be32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1be4f1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1be4f1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Science templat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1644706" y="673284"/>
            <a:ext cx="1869264" cy="2682882"/>
          </a:xfrm>
          <a:prstGeom prst="flowChartDocumen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types-of-machine-learning-algorithms-you-should-know-953a0824886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ork.caltech.edu/slides/slides01.pdf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ork.caltech.edu/slides/slides01.pdf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towardsdatascience.com/train-validation-and-test-sets-72cb40cba9e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towardsdatascience.com/train-validation-and-test-sets-72cb40cba9e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metrics-to-evaluate-your-machine-learning-algorithm-f10ba6e38234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ork.caltech.edu/slides/slides04.pdf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ork.caltech.edu/slides/slides04.pdf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ork.caltech.edu/slides/slides04.pdf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hyperlink" Target="https://www.nytimes.com/2018/02/09/technology/facial-recognition-race-artificial-intelligence.html?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ork.caltech.edu/telecourse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oreilly.com/library/view/deep-learning-with/9781788624336/a7a045c6-b0e2-437c-892d-1e61c11446bf.x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Relationship Id="rId4" Type="http://schemas.openxmlformats.org/officeDocument/2006/relationships/hyperlink" Target="https://towardsdatascience.com/what-the-hell-is-perceptron-626217814f5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INSofrGJm6WZKd0xPPEJl3TzgIOE1aVp/view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cs231n.stanford.edu/" TargetMode="External"/><Relationship Id="rId6" Type="http://schemas.openxmlformats.org/officeDocument/2006/relationships/hyperlink" Target="https://web.stanford.edu/~hastie/MOOC-Slides/introduct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2971600" y="1076200"/>
            <a:ext cx="57066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Machine Learning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James H. Faghmous, Ph.D.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Types of learning problems</a:t>
            </a:r>
            <a:endParaRPr sz="23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00" y="1009350"/>
            <a:ext cx="8238750" cy="359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7649300" y="45520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Types of learning problems</a:t>
            </a:r>
            <a:endParaRPr sz="2300"/>
          </a:p>
        </p:txBody>
      </p:sp>
      <p:sp>
        <p:nvSpPr>
          <p:cNvPr id="128" name="Google Shape;128;p25"/>
          <p:cNvSpPr txBox="1"/>
          <p:nvPr/>
        </p:nvSpPr>
        <p:spPr>
          <a:xfrm>
            <a:off x="7649300" y="45520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175" y="1161750"/>
            <a:ext cx="7349988" cy="32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Types of learning problems</a:t>
            </a:r>
            <a:endParaRPr sz="2300"/>
          </a:p>
        </p:txBody>
      </p:sp>
      <p:sp>
        <p:nvSpPr>
          <p:cNvPr id="135" name="Google Shape;135;p26"/>
          <p:cNvSpPr txBox="1"/>
          <p:nvPr/>
        </p:nvSpPr>
        <p:spPr>
          <a:xfrm>
            <a:off x="7649300" y="45520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75" y="1161750"/>
            <a:ext cx="7129659" cy="32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do we know if the algorithm has “learned” anything?!</a:t>
            </a:r>
            <a:endParaRPr sz="2300"/>
          </a:p>
        </p:txBody>
      </p:sp>
      <p:sp>
        <p:nvSpPr>
          <p:cNvPr id="142" name="Google Shape;142;p27"/>
          <p:cNvSpPr txBox="1"/>
          <p:nvPr/>
        </p:nvSpPr>
        <p:spPr>
          <a:xfrm>
            <a:off x="444600" y="1257250"/>
            <a:ext cx="3951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Ideally, now my algorithm should send me daily pictures of cats and no pictures of ‘not a cat’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if I don’t have new data?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need to simulate “new” data coming in!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50" y="1575600"/>
            <a:ext cx="4121076" cy="13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7986325" y="2852850"/>
            <a:ext cx="92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do we know if the algorithm has “learned” anything?!</a:t>
            </a:r>
            <a:endParaRPr sz="2300"/>
          </a:p>
        </p:txBody>
      </p:sp>
      <p:sp>
        <p:nvSpPr>
          <p:cNvPr id="150" name="Google Shape;150;p28"/>
          <p:cNvSpPr txBox="1"/>
          <p:nvPr/>
        </p:nvSpPr>
        <p:spPr>
          <a:xfrm>
            <a:off x="444600" y="1257250"/>
            <a:ext cx="3951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Given inputs X and outputs 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Build a model that estimates y (known as “y hat”) such that: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error on the test set is minimal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 which inputs X affect the outcome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 the uncertainty around our estimates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50" y="1575600"/>
            <a:ext cx="4121076" cy="13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7986325" y="2852850"/>
            <a:ext cx="921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to evaluate ML algorithms?</a:t>
            </a:r>
            <a:endParaRPr sz="2300"/>
          </a:p>
        </p:txBody>
      </p:sp>
      <p:sp>
        <p:nvSpPr>
          <p:cNvPr id="158" name="Google Shape;158;p29"/>
          <p:cNvSpPr txBox="1"/>
          <p:nvPr/>
        </p:nvSpPr>
        <p:spPr>
          <a:xfrm>
            <a:off x="444600" y="1257250"/>
            <a:ext cx="48618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If the target/label is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continuous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(i.e. regression, time-series forecasting, etc.) then compute the difference between y and “y hat” (e.g. mean squared error)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If the target/label is discrete (i.e. classification) then accuracy metrics are used (e.g. #correct classifications / total # of examples)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6561275" y="4571475"/>
            <a:ext cx="2445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More on metrics here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b="0" l="0" r="53379" t="0"/>
          <a:stretch/>
        </p:blipFill>
        <p:spPr>
          <a:xfrm>
            <a:off x="5494475" y="930400"/>
            <a:ext cx="3211973" cy="29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I: A Problem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to choose the right evaluation metric?</a:t>
            </a:r>
            <a:endParaRPr sz="2300"/>
          </a:p>
        </p:txBody>
      </p:sp>
      <p:sp>
        <p:nvSpPr>
          <p:cNvPr id="167" name="Google Shape;167;p30"/>
          <p:cNvSpPr txBox="1"/>
          <p:nvPr/>
        </p:nvSpPr>
        <p:spPr>
          <a:xfrm>
            <a:off x="6561275" y="4571475"/>
            <a:ext cx="2445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63" y="1112275"/>
            <a:ext cx="6695873" cy="32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I: A Problem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to choose the right evaluation metric?</a:t>
            </a:r>
            <a:endParaRPr sz="2300"/>
          </a:p>
        </p:txBody>
      </p:sp>
      <p:sp>
        <p:nvSpPr>
          <p:cNvPr id="175" name="Google Shape;175;p31"/>
          <p:cNvSpPr txBox="1"/>
          <p:nvPr/>
        </p:nvSpPr>
        <p:spPr>
          <a:xfrm>
            <a:off x="6561275" y="4571475"/>
            <a:ext cx="2445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000" y="1161750"/>
            <a:ext cx="6699990" cy="32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I: A Problem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How to choose the right evaluation metric?</a:t>
            </a:r>
            <a:endParaRPr sz="2300"/>
          </a:p>
        </p:txBody>
      </p:sp>
      <p:sp>
        <p:nvSpPr>
          <p:cNvPr id="183" name="Google Shape;183;p32"/>
          <p:cNvSpPr txBox="1"/>
          <p:nvPr/>
        </p:nvSpPr>
        <p:spPr>
          <a:xfrm>
            <a:off x="6561275" y="4571475"/>
            <a:ext cx="2445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900" y="1192650"/>
            <a:ext cx="6664197" cy="32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85749"/>
            <a:ext cx="4914900" cy="454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How to automate cat memes?!</a:t>
            </a:r>
            <a:endParaRPr sz="3000"/>
          </a:p>
        </p:txBody>
      </p:sp>
      <p:sp>
        <p:nvSpPr>
          <p:cNvPr id="63" name="Google Shape;63;p16"/>
          <p:cNvSpPr txBox="1"/>
          <p:nvPr/>
        </p:nvSpPr>
        <p:spPr>
          <a:xfrm>
            <a:off x="444600" y="1257250"/>
            <a:ext cx="39516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LOVE cat memes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Too many images on the internet!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automate the process of finding new cat photos?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 b="6498" l="0" r="0" t="0"/>
          <a:stretch/>
        </p:blipFill>
        <p:spPr>
          <a:xfrm>
            <a:off x="6721750" y="214700"/>
            <a:ext cx="2247900" cy="27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900" y="3092300"/>
            <a:ext cx="2851152" cy="19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650" y="1074900"/>
            <a:ext cx="1951850" cy="1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6172200" y="3429000"/>
            <a:ext cx="1125600" cy="27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Row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Sample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4"/>
          <p:cNvSpPr/>
          <p:nvPr/>
        </p:nvSpPr>
        <p:spPr>
          <a:xfrm rot="-5400000">
            <a:off x="-498812" y="3208651"/>
            <a:ext cx="2294400" cy="27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rows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n_samples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2497163" y="1810138"/>
            <a:ext cx="1389000" cy="27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Column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Feature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2143100" y="4514850"/>
            <a:ext cx="2083200" cy="27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of columns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n_features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5200650" y="824165"/>
            <a:ext cx="3657600" cy="69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Table of data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Feature matrix </a:t>
            </a:r>
            <a:r>
              <a:rPr b="1" lang="en" sz="1400">
                <a:solidFill>
                  <a:srgbClr val="0C0C0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2D with shape [n_samples, n_features] contained in array or DataFrame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1200150" y="2105799"/>
            <a:ext cx="4057800" cy="2409000"/>
          </a:xfrm>
          <a:prstGeom prst="rect">
            <a:avLst/>
          </a:prstGeom>
          <a:solidFill>
            <a:schemeClr val="accent4">
              <a:alpha val="49800"/>
            </a:scheme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905053" y="1610776"/>
            <a:ext cx="3562500" cy="48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Dependent variable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Target array </a:t>
            </a:r>
            <a:r>
              <a:rPr b="1" lang="en" sz="1400">
                <a:solidFill>
                  <a:srgbClr val="0C0C0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</a:t>
            </a:r>
            <a:r>
              <a:rPr lang="en" sz="14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1D with length n samples contained in array or Series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257800" y="2105799"/>
            <a:ext cx="857400" cy="2466300"/>
          </a:xfrm>
          <a:prstGeom prst="rect">
            <a:avLst/>
          </a:prstGeom>
          <a:solidFill>
            <a:srgbClr val="FFFF00">
              <a:alpha val="29800"/>
            </a:srgbClr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950" y="859341"/>
            <a:ext cx="45148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06" y="971550"/>
            <a:ext cx="3742844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2053800" y="614425"/>
            <a:ext cx="6128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Let’s look at how an ML algorithm learns the rules!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/>
        </p:nvSpPr>
        <p:spPr>
          <a:xfrm>
            <a:off x="249925" y="390150"/>
            <a:ext cx="7451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The Machine Learning Formula</a:t>
            </a:r>
            <a:endParaRPr sz="3000"/>
          </a:p>
        </p:txBody>
      </p:sp>
      <p:sp>
        <p:nvSpPr>
          <p:cNvPr id="227" name="Google Shape;227;p38"/>
          <p:cNvSpPr/>
          <p:nvPr/>
        </p:nvSpPr>
        <p:spPr>
          <a:xfrm>
            <a:off x="3425100" y="1986575"/>
            <a:ext cx="2050500" cy="607800"/>
          </a:xfrm>
          <a:prstGeom prst="chevron">
            <a:avLst>
              <a:gd fmla="val 50000" name="adj"/>
            </a:avLst>
          </a:prstGeom>
          <a:solidFill>
            <a:srgbClr val="FA3E3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1488125" y="1986575"/>
            <a:ext cx="1798800" cy="607800"/>
          </a:xfrm>
          <a:prstGeom prst="homePlate">
            <a:avLst>
              <a:gd fmla="val 50000" name="adj"/>
            </a:avLst>
          </a:prstGeom>
          <a:solidFill>
            <a:srgbClr val="FA3E3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1488125" y="21332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Choose Family of Models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3734825" y="21332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Estimate parameters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5865475" y="21332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Q3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5650525" y="1986575"/>
            <a:ext cx="2050500" cy="607800"/>
          </a:xfrm>
          <a:prstGeom prst="chevron">
            <a:avLst>
              <a:gd fmla="val 50000" name="adj"/>
            </a:avLst>
          </a:prstGeom>
          <a:solidFill>
            <a:srgbClr val="FA3E3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6008275" y="21332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Reduce complexity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/>
        </p:nvSpPr>
        <p:spPr>
          <a:xfrm>
            <a:off x="249925" y="390150"/>
            <a:ext cx="3350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Family of Models</a:t>
            </a:r>
            <a:endParaRPr sz="3000"/>
          </a:p>
        </p:txBody>
      </p:sp>
      <p:graphicFrame>
        <p:nvGraphicFramePr>
          <p:cNvPr id="239" name="Google Shape;239;p39"/>
          <p:cNvGraphicFramePr/>
          <p:nvPr/>
        </p:nvGraphicFramePr>
        <p:xfrm>
          <a:off x="9525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{4F015834-D36C-43CA-B237-D880D5F3BA2B}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Linear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Non-Linear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Deep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Probabilistic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Ensembles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Regressions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Trees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Convolutional neural networks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Naive Bayes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Forests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Support Vector Machines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Kernel Methods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Recurrent neural networks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Graphical Models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Perceptron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Neural networks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Auto encoders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Restricted Bolzmann machines</a:t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249925" y="390150"/>
            <a:ext cx="7941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Machine learning in a nutshell</a:t>
            </a:r>
            <a:endParaRPr sz="3000"/>
          </a:p>
        </p:txBody>
      </p:sp>
      <p:pic>
        <p:nvPicPr>
          <p:cNvPr descr="Screen Shot 2017-05-08 at 2.51.09 PM.png"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00" y="1540725"/>
            <a:ext cx="6590576" cy="9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867500" y="3650421"/>
            <a:ext cx="773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“Minimize </a:t>
            </a:r>
            <a:r>
              <a:rPr b="1" i="1" lang="en" sz="2400">
                <a:latin typeface="Oswald"/>
                <a:ea typeface="Oswald"/>
                <a:cs typeface="Oswald"/>
                <a:sym typeface="Oswald"/>
              </a:rPr>
              <a:t>loss</a:t>
            </a:r>
            <a:r>
              <a:rPr i="1" lang="en" sz="24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over </a:t>
            </a:r>
            <a:r>
              <a:rPr b="1" i="1" lang="en" sz="2400">
                <a:latin typeface="Oswald"/>
                <a:ea typeface="Oswald"/>
                <a:cs typeface="Oswald"/>
                <a:sym typeface="Oswald"/>
              </a:rPr>
              <a:t>function class</a:t>
            </a:r>
            <a:r>
              <a:rPr i="1" lang="en" sz="24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subject to </a:t>
            </a:r>
            <a:r>
              <a:rPr b="1" i="1" lang="en" sz="2400">
                <a:latin typeface="Oswald"/>
                <a:ea typeface="Oswald"/>
                <a:cs typeface="Oswald"/>
                <a:sym typeface="Oswald"/>
              </a:rPr>
              <a:t>regularization”</a:t>
            </a:r>
            <a:endParaRPr b="1" i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latin typeface="Oswald Regular"/>
                <a:ea typeface="Oswald Regular"/>
                <a:cs typeface="Oswald Regular"/>
                <a:sym typeface="Oswald Regular"/>
              </a:rPr>
              <a:t>Mullainathan, Sendhil, and Jann Spiess. "Machine learning: an applied econometric approach." Journal of Economic Perspectives 31.2 (2017): 87-106.</a:t>
            </a:r>
            <a:br>
              <a:rPr i="1" lang="en" sz="1800">
                <a:latin typeface="Oswald Regular"/>
                <a:ea typeface="Oswald Regular"/>
                <a:cs typeface="Oswald Regular"/>
                <a:sym typeface="Oswald Regular"/>
              </a:rPr>
            </a:br>
            <a:endParaRPr i="1"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/>
          <p:nvPr/>
        </p:nvSpPr>
        <p:spPr>
          <a:xfrm>
            <a:off x="-75" y="0"/>
            <a:ext cx="9144000" cy="4046400"/>
          </a:xfrm>
          <a:prstGeom prst="rect">
            <a:avLst/>
          </a:prstGeom>
          <a:solidFill>
            <a:srgbClr val="FA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453400" y="62625"/>
            <a:ext cx="8282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Summary</a:t>
            </a:r>
            <a:b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444600" y="1028650"/>
            <a:ext cx="70683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All machine learning methods follow the same pattern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Model parameters are estimated using the “training dataset”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model is tested on a out-of-sample testing dataset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Models are prevented from overfitting by reducing complexity using the validation dataset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E3E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453400" y="443625"/>
            <a:ext cx="74523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Machine Learning in Practice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Now what?</a:t>
            </a:r>
            <a:endParaRPr sz="3000"/>
          </a:p>
        </p:txBody>
      </p:sp>
      <p:sp>
        <p:nvSpPr>
          <p:cNvPr id="265" name="Google Shape;265;p43"/>
          <p:cNvSpPr txBox="1"/>
          <p:nvPr/>
        </p:nvSpPr>
        <p:spPr>
          <a:xfrm>
            <a:off x="444600" y="1257250"/>
            <a:ext cx="3951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 now that you know all about ML are you ready to go out and conquer the world?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It’s important to be able to identify opportunities for ML!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Other things to consider are: data, the end-user, and the application!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6113275" y="1392913"/>
            <a:ext cx="1502700" cy="1510800"/>
          </a:xfrm>
          <a:prstGeom prst="ellipse">
            <a:avLst/>
          </a:prstGeom>
          <a:noFill/>
          <a:ln cap="flat" cmpd="sng" w="28575">
            <a:solidFill>
              <a:srgbClr val="364D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917900" y="1392913"/>
            <a:ext cx="1502700" cy="1510800"/>
          </a:xfrm>
          <a:prstGeom prst="ellipse">
            <a:avLst/>
          </a:prstGeom>
          <a:noFill/>
          <a:ln cap="flat" cmpd="sng" w="28575">
            <a:solidFill>
              <a:srgbClr val="364D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6533675" y="2114988"/>
            <a:ext cx="1502700" cy="1510800"/>
          </a:xfrm>
          <a:prstGeom prst="ellipse">
            <a:avLst/>
          </a:prstGeom>
          <a:noFill/>
          <a:ln cap="flat" cmpd="sng" w="28575">
            <a:solidFill>
              <a:srgbClr val="364D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7157075" y="2278050"/>
            <a:ext cx="255900" cy="231300"/>
          </a:xfrm>
          <a:prstGeom prst="smileyFace">
            <a:avLst>
              <a:gd fmla="val 4653" name="adj"/>
            </a:avLst>
          </a:prstGeom>
          <a:solidFill>
            <a:srgbClr val="F6978D"/>
          </a:solidFill>
          <a:ln cap="flat" cmpd="sng" w="9525">
            <a:solidFill>
              <a:srgbClr val="364D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 txBox="1"/>
          <p:nvPr/>
        </p:nvSpPr>
        <p:spPr>
          <a:xfrm>
            <a:off x="6113275" y="1817850"/>
            <a:ext cx="883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7588950" y="1817850"/>
            <a:ext cx="883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/>
        </p:nvSpPr>
        <p:spPr>
          <a:xfrm>
            <a:off x="6843275" y="3051800"/>
            <a:ext cx="883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A simpler problem: cat vs. not cat</a:t>
            </a:r>
            <a:endParaRPr sz="3000"/>
          </a:p>
        </p:txBody>
      </p:sp>
      <p:sp>
        <p:nvSpPr>
          <p:cNvPr id="72" name="Google Shape;72;p17"/>
          <p:cNvSpPr txBox="1"/>
          <p:nvPr/>
        </p:nvSpPr>
        <p:spPr>
          <a:xfrm>
            <a:off x="444600" y="1257250"/>
            <a:ext cx="3951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are some rules you could use to discriminate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between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 cat and “not a cat”?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about upside down cat? Or a cat in the dark or blended in the background?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1257258"/>
            <a:ext cx="2311824" cy="173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 b="0" l="6162" r="8947" t="0"/>
          <a:stretch/>
        </p:blipFill>
        <p:spPr>
          <a:xfrm>
            <a:off x="6664825" y="1257250"/>
            <a:ext cx="2263475" cy="19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/>
        </p:nvSpPr>
        <p:spPr>
          <a:xfrm>
            <a:off x="2496150" y="2839875"/>
            <a:ext cx="29934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easiest way to have a bad model is to use bad data.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249925" y="390150"/>
            <a:ext cx="2002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Data</a:t>
            </a:r>
            <a:endParaRPr sz="3000"/>
          </a:p>
        </p:txBody>
      </p:sp>
      <p:sp>
        <p:nvSpPr>
          <p:cNvPr id="280" name="Google Shape;280;p44"/>
          <p:cNvSpPr/>
          <p:nvPr/>
        </p:nvSpPr>
        <p:spPr>
          <a:xfrm>
            <a:off x="2564425" y="587575"/>
            <a:ext cx="5899200" cy="218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4"/>
          <p:cNvSpPr txBox="1"/>
          <p:nvPr/>
        </p:nvSpPr>
        <p:spPr>
          <a:xfrm>
            <a:off x="5528625" y="2839875"/>
            <a:ext cx="29934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Many data are heavily biased due to selection bias, convenience sampling, human error, etc,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Trusting a model without any knowledge about its data is like blindly trusting a random person that they are a physician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050" y="553425"/>
            <a:ext cx="4491947" cy="2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 b="0" l="0" r="14081" t="0"/>
          <a:stretch/>
        </p:blipFill>
        <p:spPr>
          <a:xfrm>
            <a:off x="61850" y="3432175"/>
            <a:ext cx="2993401" cy="1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3346575" y="4644800"/>
            <a:ext cx="14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Article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249925" y="390150"/>
            <a:ext cx="4746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Invisible methods</a:t>
            </a:r>
            <a:endParaRPr sz="300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825" y="268800"/>
            <a:ext cx="3578225" cy="31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838" y="3406150"/>
            <a:ext cx="3270894" cy="16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/>
        </p:nvSpPr>
        <p:spPr>
          <a:xfrm>
            <a:off x="444600" y="1028650"/>
            <a:ext cx="33654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Predictive policing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Recidivism/bail decisions/sententancing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Employment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Credit scores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College admissions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Bias in facial recognition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Recommendations/choices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Discrimination in online delivery</a:t>
            </a:r>
            <a:b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III: Practice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/>
          <p:nvPr/>
        </p:nvSpPr>
        <p:spPr>
          <a:xfrm>
            <a:off x="-75" y="0"/>
            <a:ext cx="9144000" cy="4046400"/>
          </a:xfrm>
          <a:prstGeom prst="rect">
            <a:avLst/>
          </a:prstGeom>
          <a:solidFill>
            <a:srgbClr val="FA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453400" y="62625"/>
            <a:ext cx="53337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Summary</a:t>
            </a:r>
            <a:b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444600" y="1028650"/>
            <a:ext cx="70683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Today, most data are ‘inherited’. Success hinges on getting closer to the data source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empathy is a must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Communicating how models are trained is necessary for adoption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2" name="Google Shape;302;p46"/>
          <p:cNvSpPr txBox="1"/>
          <p:nvPr/>
        </p:nvSpPr>
        <p:spPr>
          <a:xfrm>
            <a:off x="1204100" y="1599675"/>
            <a:ext cx="4786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III: Practice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You are doing amazing!</a:t>
            </a:r>
            <a:endParaRPr sz="3000"/>
          </a:p>
        </p:txBody>
      </p:sp>
      <p:sp>
        <p:nvSpPr>
          <p:cNvPr id="309" name="Google Shape;309;p47"/>
          <p:cNvSpPr txBox="1"/>
          <p:nvPr/>
        </p:nvSpPr>
        <p:spPr>
          <a:xfrm>
            <a:off x="444600" y="1257250"/>
            <a:ext cx="7068300" cy="2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You’ve found a relevant problem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collected the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appropriate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data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applied ML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appropriately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are getting amazing results!!! It’s just like magic!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III: Practice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You are doing amazing!</a:t>
            </a:r>
            <a:endParaRPr sz="3000"/>
          </a:p>
        </p:txBody>
      </p:sp>
      <p:sp>
        <p:nvSpPr>
          <p:cNvPr id="316" name="Google Shape;316;p48"/>
          <p:cNvSpPr txBox="1"/>
          <p:nvPr/>
        </p:nvSpPr>
        <p:spPr>
          <a:xfrm>
            <a:off x="444600" y="1257250"/>
            <a:ext cx="8204700" cy="2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You’ve found a relevant problem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collected the appropriate data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applied ML appropriately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are getting amazing results!!! It’s just like magic!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Technical innovations are hard but not enough...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E3E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/>
        </p:nvSpPr>
        <p:spPr>
          <a:xfrm>
            <a:off x="1423575" y="757475"/>
            <a:ext cx="68400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33333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Unless you address a </a:t>
            </a:r>
            <a:r>
              <a:rPr b="1" i="1" lang="en" sz="4800">
                <a:solidFill>
                  <a:srgbClr val="33333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user</a:t>
            </a:r>
            <a:r>
              <a:rPr i="1" lang="en" sz="4800">
                <a:solidFill>
                  <a:srgbClr val="33333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pain, the work will live forever in a notebook </a:t>
            </a:r>
            <a:endParaRPr i="1" sz="4800">
              <a:solidFill>
                <a:srgbClr val="33333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III: Practice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Where does your solution fit?</a:t>
            </a:r>
            <a:endParaRPr sz="3000"/>
          </a:p>
        </p:txBody>
      </p:sp>
      <p:sp>
        <p:nvSpPr>
          <p:cNvPr id="328" name="Google Shape;328;p50"/>
          <p:cNvSpPr txBox="1"/>
          <p:nvPr/>
        </p:nvSpPr>
        <p:spPr>
          <a:xfrm>
            <a:off x="444600" y="1257250"/>
            <a:ext cx="39516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Your users have workflows and responsibilities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does your solution fit within their workflow?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solution must come in at little to no additional cost to the user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600" y="1161750"/>
            <a:ext cx="4443000" cy="272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/>
        </p:nvSpPr>
        <p:spPr>
          <a:xfrm>
            <a:off x="249925" y="175500"/>
            <a:ext cx="2671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Part III: Practice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ML products: learn from your users</a:t>
            </a:r>
            <a:endParaRPr sz="3000"/>
          </a:p>
        </p:txBody>
      </p:sp>
      <p:sp>
        <p:nvSpPr>
          <p:cNvPr id="336" name="Google Shape;336;p51"/>
          <p:cNvSpPr txBox="1"/>
          <p:nvPr/>
        </p:nvSpPr>
        <p:spPr>
          <a:xfrm>
            <a:off x="444600" y="1257250"/>
            <a:ext cx="39516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are their concerns?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they interpret the models?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do you explain how ML works to end-users?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600" y="1161750"/>
            <a:ext cx="4442999" cy="256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E3E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/>
        </p:nvSpPr>
        <p:spPr>
          <a:xfrm>
            <a:off x="453400" y="62625"/>
            <a:ext cx="53337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Summary</a:t>
            </a:r>
            <a:b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52"/>
          <p:cNvSpPr txBox="1"/>
          <p:nvPr/>
        </p:nvSpPr>
        <p:spPr>
          <a:xfrm>
            <a:off x="444600" y="1028650"/>
            <a:ext cx="85122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Machine learning is a discipline that automatically learns complex patterns from large datasets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Machine learning follows a simple formula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There are numerous techniques how to estimate the rules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Be aware that just because an algorithm works it may not be useful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are the most critical component for success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Be aware of how your model is used in practice!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E3E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1423575" y="523325"/>
            <a:ext cx="68400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33333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For most data intensive problems there are way to many ‘rules’ for humans to enumerate</a:t>
            </a:r>
            <a:endParaRPr i="1" sz="4800">
              <a:solidFill>
                <a:srgbClr val="33333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What is a good machine learning problem?</a:t>
            </a:r>
            <a:endParaRPr sz="3000"/>
          </a:p>
        </p:txBody>
      </p:sp>
      <p:sp>
        <p:nvSpPr>
          <p:cNvPr id="85" name="Google Shape;85;p19"/>
          <p:cNvSpPr txBox="1"/>
          <p:nvPr/>
        </p:nvSpPr>
        <p:spPr>
          <a:xfrm>
            <a:off x="444600" y="1257250"/>
            <a:ext cx="3951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 know a pattern exists!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… but I can’t pin it down mathematically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… AND I have lots of data that demonstrate the pattern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From: </a:t>
            </a:r>
            <a:r>
              <a:rPr lang="en" sz="20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Learning From Data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7377" l="0" r="0" t="3201"/>
          <a:stretch/>
        </p:blipFill>
        <p:spPr>
          <a:xfrm>
            <a:off x="4801050" y="1161750"/>
            <a:ext cx="3709749" cy="2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5106575" y="3528150"/>
            <a:ext cx="3098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From: Deep Learning with PyTorch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138975" y="68250"/>
            <a:ext cx="300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138975" y="949538"/>
            <a:ext cx="60648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Field of computer science that studies algorithms that improve through experience</a:t>
            </a:r>
            <a:endParaRPr sz="1800"/>
          </a:p>
        </p:txBody>
      </p:sp>
      <p:pic>
        <p:nvPicPr>
          <p:cNvPr descr="9780190492397.jpeg"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374" y="273225"/>
            <a:ext cx="2584600" cy="39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1682075" y="4336450"/>
            <a:ext cx="71499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Faghmous, J.H. Machine Learning. In A.M. El-Sayed and S. Galea, Eds., Systems Science &amp; Population Health (2017)</a:t>
            </a:r>
            <a:endParaRPr i="1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2072850" y="633475"/>
            <a:ext cx="6128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Algorithms</a:t>
            </a: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that </a:t>
            </a:r>
            <a:r>
              <a:rPr b="1"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improve</a:t>
            </a: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through </a:t>
            </a:r>
            <a:r>
              <a:rPr b="1"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</a:t>
            </a: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/>
        </p:nvSpPr>
        <p:spPr>
          <a:xfrm>
            <a:off x="249925" y="390150"/>
            <a:ext cx="7736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swald"/>
                <a:ea typeface="Oswald"/>
                <a:cs typeface="Oswald"/>
                <a:sym typeface="Oswald"/>
              </a:rPr>
              <a:t>How do we learn the rules using ML?</a:t>
            </a:r>
            <a:endParaRPr sz="3000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175" y="1009350"/>
            <a:ext cx="67971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756425" y="4562125"/>
            <a:ext cx="1647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From: Medium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 title="Screen Record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058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1436325" y="4189175"/>
            <a:ext cx="613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Live demo at: </a:t>
            </a:r>
            <a:r>
              <a:rPr lang="en" sz="30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http://cs231n.stanford.edu/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7372350" y="4821600"/>
            <a:ext cx="17274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James H. Faghmous, Ph.D. 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298800" y="4811725"/>
            <a:ext cx="50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For more examples of ML applications see these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